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7"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9" d="100"/>
          <a:sy n="79" d="100"/>
        </p:scale>
        <p:origin x="-112" y="-3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BCED3E41-E2DE-48B7-AD25-2C05D8372D60}" type="datetime4">
              <a:rPr lang="en-US" smtClean="0"/>
              <a:pPr/>
              <a:t>March 6, 2013</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dirty="0"/>
          </a:p>
        </p:txBody>
      </p:sp>
      <p:sp>
        <p:nvSpPr>
          <p:cNvPr id="6" name="Slide Number Placeholder 5"/>
          <p:cNvSpPr>
            <a:spLocks noGrp="1"/>
          </p:cNvSpPr>
          <p:nvPr>
            <p:ph type="sldNum" sz="quarter" idx="12"/>
          </p:nvPr>
        </p:nvSpPr>
        <p:spPr>
          <a:xfrm>
            <a:off x="4191000" y="6122894"/>
            <a:ext cx="762000" cy="271463"/>
          </a:xfrm>
        </p:spPr>
        <p:txBody>
          <a:bodyPr/>
          <a:lstStyle/>
          <a:p>
            <a:fld id="{5744759D-0EFF-4FB2-9CCE-04E00944F0F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41D7B3-F7C5-4013-AC5D-399DD8DB11FA}" type="datetime4">
              <a:rPr lang="en-US" smtClean="0"/>
              <a:pPr/>
              <a:t>March 6, 2013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smtClean="0"/>
              <a:t>Drag picture to placeholder or click icon to add</a:t>
            </a:r>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CF894904-8048-429B-BF77-F17DA8F8287B}" type="datetime4">
              <a:rPr lang="en-US" smtClean="0"/>
              <a:pPr/>
              <a:t>March 6, 2013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6441D7B3-F7C5-4013-AC5D-399DD8DB11FA}" type="datetime4">
              <a:rPr lang="en-US" smtClean="0"/>
              <a:pPr/>
              <a:t>March 6, 2013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a:p>
        </p:txBody>
      </p:sp>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F119237-00E8-48F5-9A77-8496B8A0E541}" type="datetimeFigureOut">
              <a:rPr lang="en-US" smtClean="0"/>
              <a:t>3/6/13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60992-D05B-4846-8E6E-CA034CB4F16F}"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F119237-00E8-48F5-9A77-8496B8A0E541}" type="datetimeFigureOut">
              <a:rPr lang="en-US" smtClean="0"/>
              <a:t>3/6/13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60992-D05B-4846-8E6E-CA034CB4F16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896202C6-8B37-41F0-B3E4-774551D1C22F}" type="datetime4">
              <a:rPr lang="en-US" smtClean="0"/>
              <a:pPr/>
              <a:t>March 6, 2013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6441D7B3-F7C5-4013-AC5D-399DD8DB11FA}" type="datetime4">
              <a:rPr lang="en-US" smtClean="0"/>
              <a:pPr/>
              <a:t>March 6, 2013</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dirty="0"/>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smtClean="0"/>
              <a:t>Drag picture to placeholder or click icon to add</a:t>
            </a:r>
            <a:endParaRPr/>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n-US"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F78D1B-BB73-41B2-8202-C6678B761557}" type="datetime4">
              <a:rPr lang="en-US" smtClean="0"/>
              <a:pPr/>
              <a:t>March 6, 2013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F2511E46-B9AD-4605-BA48-F4BA770367EA}" type="datetime4">
              <a:rPr lang="en-US" smtClean="0"/>
              <a:pPr/>
              <a:t>March 6, 2013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771A4492-1D66-40E5-BF5F-8AE5B76A3760}" type="datetime4">
              <a:rPr lang="en-US" smtClean="0"/>
              <a:pPr/>
              <a:t>March 6, 2013</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744759D-0EFF-4FB2-9CCE-04E00944F0F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F0120655-FBEF-4656-A8A9-E7D9EB4F4DEC}" type="datetime4">
              <a:rPr lang="en-US" smtClean="0"/>
              <a:pPr/>
              <a:t>March 6, 2013</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744759D-0EFF-4FB2-9CCE-04E00944F0F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946B2BA2-D035-44CD-B6C5-345CD46C68A9}" type="datetime4">
              <a:rPr lang="en-US" smtClean="0"/>
              <a:pPr/>
              <a:t>March 6, 2013</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744759D-0EFF-4FB2-9CCE-04E00944F0F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712544D9-E8EB-4DFC-9BAC-8FC5CFB1A919}" type="datetime4">
              <a:rPr lang="en-US" smtClean="0"/>
              <a:pPr/>
              <a:t>March 6, 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smtClean="0"/>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6441D7B3-F7C5-4013-AC5D-399DD8DB11FA}" type="datetime4">
              <a:rPr lang="en-US" smtClean="0"/>
              <a:pPr/>
              <a:t>March 6, 2013</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dirty="0"/>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5744759D-0EFF-4FB2-9CCE-04E00944F0F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28" r:id="rId1"/>
    <p:sldLayoutId id="2147483929" r:id="rId2"/>
    <p:sldLayoutId id="2147483930" r:id="rId3"/>
    <p:sldLayoutId id="2147483931" r:id="rId4"/>
    <p:sldLayoutId id="2147483932" r:id="rId5"/>
    <p:sldLayoutId id="2147483933" r:id="rId6"/>
    <p:sldLayoutId id="2147483934" r:id="rId7"/>
    <p:sldLayoutId id="2147483935" r:id="rId8"/>
    <p:sldLayoutId id="2147483936" r:id="rId9"/>
    <p:sldLayoutId id="2147483937" r:id="rId10"/>
    <p:sldLayoutId id="2147483938" r:id="rId11"/>
    <p:sldLayoutId id="2147483939" r:id="rId12"/>
    <p:sldLayoutId id="2147483940" r:id="rId13"/>
    <p:sldLayoutId id="2147483941" r:id="rId14"/>
  </p:sldLayoutIdLst>
  <p:hf sldNum="0" hdr="0" ftr="0" dt="0"/>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sz="4000" dirty="0" smtClean="0"/>
              <a:t>Empowering Students of Color Through Powerful Texts</a:t>
            </a:r>
            <a:endParaRPr lang="en-US" sz="4000" dirty="0"/>
          </a:p>
        </p:txBody>
      </p:sp>
      <p:sp>
        <p:nvSpPr>
          <p:cNvPr id="2" name="Subtitle 1"/>
          <p:cNvSpPr>
            <a:spLocks noGrp="1"/>
          </p:cNvSpPr>
          <p:nvPr>
            <p:ph type="subTitle" idx="1"/>
          </p:nvPr>
        </p:nvSpPr>
        <p:spPr/>
        <p:txBody>
          <a:bodyPr>
            <a:normAutofit lnSpcReduction="10000"/>
          </a:bodyPr>
          <a:lstStyle/>
          <a:p>
            <a:r>
              <a:rPr lang="en-US" dirty="0" smtClean="0"/>
              <a:t>Presenters: </a:t>
            </a:r>
          </a:p>
          <a:p>
            <a:r>
              <a:rPr lang="en-US" dirty="0" smtClean="0"/>
              <a:t>Rosa Guzman, Academy of Medicine &amp; Public Service</a:t>
            </a:r>
          </a:p>
          <a:p>
            <a:r>
              <a:rPr lang="en-US" dirty="0" smtClean="0"/>
              <a:t>Amy Crawford, Communication Arts &amp; Sciences</a:t>
            </a:r>
          </a:p>
          <a:p>
            <a:r>
              <a:rPr lang="en-US" dirty="0" smtClean="0"/>
              <a:t>Berkeley High School</a:t>
            </a:r>
          </a:p>
          <a:p>
            <a:r>
              <a:rPr lang="en-US" dirty="0" smtClean="0"/>
              <a:t>2013</a:t>
            </a:r>
            <a:endParaRPr lang="en-US" dirty="0"/>
          </a:p>
        </p:txBody>
      </p:sp>
    </p:spTree>
    <p:extLst>
      <p:ext uri="{BB962C8B-B14F-4D97-AF65-F5344CB8AC3E}">
        <p14:creationId xmlns:p14="http://schemas.microsoft.com/office/powerpoint/2010/main" val="2535691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Assignments</a:t>
            </a:r>
            <a:endParaRPr lang="en-US" dirty="0"/>
          </a:p>
        </p:txBody>
      </p:sp>
      <p:sp>
        <p:nvSpPr>
          <p:cNvPr id="3" name="Content Placeholder 2"/>
          <p:cNvSpPr>
            <a:spLocks noGrp="1"/>
          </p:cNvSpPr>
          <p:nvPr>
            <p:ph idx="1"/>
          </p:nvPr>
        </p:nvSpPr>
        <p:spPr/>
        <p:txBody>
          <a:bodyPr/>
          <a:lstStyle/>
          <a:p>
            <a:r>
              <a:rPr lang="en-US" dirty="0"/>
              <a:t>AL summary sheets</a:t>
            </a:r>
            <a:r>
              <a:rPr lang="en-US" dirty="0"/>
              <a:t/>
            </a:r>
            <a:br>
              <a:rPr lang="en-US" dirty="0"/>
            </a:br>
            <a:r>
              <a:rPr lang="en-US" dirty="0"/>
              <a:t>Seminar guidelines</a:t>
            </a:r>
            <a:r>
              <a:rPr lang="en-US" dirty="0"/>
              <a:t/>
            </a:r>
            <a:br>
              <a:rPr lang="en-US" dirty="0"/>
            </a:br>
            <a:r>
              <a:rPr lang="en-US" dirty="0"/>
              <a:t>Essay prompts</a:t>
            </a:r>
            <a:r>
              <a:rPr lang="en-US" dirty="0"/>
              <a:t/>
            </a:r>
            <a:br>
              <a:rPr lang="en-US" dirty="0"/>
            </a:br>
            <a:r>
              <a:rPr lang="en-US" dirty="0"/>
              <a:t>The Class</a:t>
            </a:r>
            <a:r>
              <a:rPr lang="en-US" dirty="0" smtClean="0"/>
              <a:t>: Essay </a:t>
            </a:r>
            <a:r>
              <a:rPr lang="en-US" dirty="0"/>
              <a:t>tickets, journals &amp; glossary</a:t>
            </a:r>
            <a:r>
              <a:rPr lang="en-US" dirty="0"/>
              <a:t/>
            </a:r>
            <a:br>
              <a:rPr lang="en-US" dirty="0"/>
            </a:br>
            <a:r>
              <a:rPr lang="en-US" dirty="0"/>
              <a:t>Model School project</a:t>
            </a:r>
            <a:r>
              <a:rPr lang="en-US" dirty="0"/>
              <a:t/>
            </a:r>
            <a:br>
              <a:rPr lang="en-US" dirty="0"/>
            </a:br>
            <a:r>
              <a:rPr lang="en-US" dirty="0"/>
              <a:t>group text analysis</a:t>
            </a:r>
            <a:r>
              <a:rPr lang="en-US" dirty="0"/>
              <a:t/>
            </a:r>
            <a:br>
              <a:rPr lang="en-US" dirty="0"/>
            </a:br>
            <a:r>
              <a:rPr lang="en-US" dirty="0"/>
              <a:t>James Baldwin poster</a:t>
            </a:r>
            <a:r>
              <a:rPr lang="en-US" dirty="0"/>
              <a:t/>
            </a:r>
            <a:br>
              <a:rPr lang="en-US" dirty="0"/>
            </a:br>
            <a:r>
              <a:rPr lang="en-US" dirty="0"/>
              <a:t>Education Vignettes</a:t>
            </a:r>
            <a:r>
              <a:rPr lang="en-US" dirty="0"/>
              <a:t/>
            </a:r>
            <a:br>
              <a:rPr lang="en-US" dirty="0"/>
            </a:br>
            <a:endParaRPr lang="en-US" dirty="0"/>
          </a:p>
        </p:txBody>
      </p:sp>
    </p:spTree>
    <p:extLst>
      <p:ext uri="{BB962C8B-B14F-4D97-AF65-F5344CB8AC3E}">
        <p14:creationId xmlns:p14="http://schemas.microsoft.com/office/powerpoint/2010/main" val="3099507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244158"/>
            <a:ext cx="7345362" cy="1041843"/>
          </a:xfrm>
        </p:spPr>
        <p:txBody>
          <a:bodyPr>
            <a:normAutofit/>
          </a:bodyPr>
          <a:lstStyle/>
          <a:p>
            <a:r>
              <a:rPr lang="en-US" sz="4000" dirty="0" smtClean="0"/>
              <a:t>Changing Education Paradigms</a:t>
            </a:r>
            <a:endParaRPr lang="en-US" sz="4000" dirty="0"/>
          </a:p>
        </p:txBody>
      </p:sp>
      <p:sp>
        <p:nvSpPr>
          <p:cNvPr id="3" name="Content Placeholder 2"/>
          <p:cNvSpPr>
            <a:spLocks noGrp="1"/>
          </p:cNvSpPr>
          <p:nvPr>
            <p:ph idx="1"/>
          </p:nvPr>
        </p:nvSpPr>
        <p:spPr>
          <a:xfrm>
            <a:off x="900112" y="1286001"/>
            <a:ext cx="7345363" cy="4779520"/>
          </a:xfrm>
        </p:spPr>
        <p:txBody>
          <a:bodyPr/>
          <a:lstStyle/>
          <a:p>
            <a:endParaRPr lang="en-US" dirty="0"/>
          </a:p>
        </p:txBody>
      </p:sp>
    </p:spTree>
    <p:extLst>
      <p:ext uri="{BB962C8B-B14F-4D97-AF65-F5344CB8AC3E}">
        <p14:creationId xmlns:p14="http://schemas.microsoft.com/office/powerpoint/2010/main" val="2066711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244159"/>
            <a:ext cx="7345362" cy="752492"/>
          </a:xfrm>
        </p:spPr>
        <p:txBody>
          <a:bodyPr>
            <a:noAutofit/>
          </a:bodyPr>
          <a:lstStyle/>
          <a:p>
            <a:r>
              <a:rPr lang="en-US" sz="2500" dirty="0" smtClean="0"/>
              <a:t/>
            </a:r>
            <a:br>
              <a:rPr lang="en-US" sz="2500" dirty="0" smtClean="0"/>
            </a:br>
            <a:r>
              <a:rPr lang="en-US" sz="2500" dirty="0" smtClean="0"/>
              <a:t>Amy </a:t>
            </a:r>
            <a:r>
              <a:rPr lang="en-US" sz="2500" dirty="0"/>
              <a:t>Crawford, English teacher </a:t>
            </a:r>
            <a:br>
              <a:rPr lang="en-US" sz="2500" dirty="0"/>
            </a:br>
            <a:endParaRPr lang="en-US" sz="2500" dirty="0"/>
          </a:p>
        </p:txBody>
      </p:sp>
      <p:sp>
        <p:nvSpPr>
          <p:cNvPr id="3" name="Content Placeholder 2"/>
          <p:cNvSpPr>
            <a:spLocks noGrp="1"/>
          </p:cNvSpPr>
          <p:nvPr>
            <p:ph idx="1"/>
          </p:nvPr>
        </p:nvSpPr>
        <p:spPr>
          <a:xfrm>
            <a:off x="900113" y="1253851"/>
            <a:ext cx="7345363" cy="4951101"/>
          </a:xfrm>
        </p:spPr>
        <p:txBody>
          <a:bodyPr>
            <a:normAutofit/>
          </a:bodyPr>
          <a:lstStyle/>
          <a:p>
            <a:pPr marL="0" indent="0">
              <a:buNone/>
            </a:pPr>
            <a:r>
              <a:rPr lang="en-US" dirty="0" smtClean="0"/>
              <a:t>Communication Arts &amp; Sciences (</a:t>
            </a:r>
            <a:r>
              <a:rPr lang="en-US" dirty="0"/>
              <a:t>CAS) was founded in 1997 by teachers and families to create a heterogeneous learning community </a:t>
            </a:r>
            <a:r>
              <a:rPr lang="en-US" dirty="0" smtClean="0"/>
              <a:t>by </a:t>
            </a:r>
            <a:r>
              <a:rPr lang="en-US" dirty="0"/>
              <a:t>tapping into the rich diversity of Berkeley High students. Distinguished by its focus on critical thinking, social justice, media literacy, and service learning, CAS offers an academically rigorous course of study and trains its graduates to communicate effectively in both print and electronic media.</a:t>
            </a:r>
            <a:r>
              <a:rPr lang="en-US" b="1" dirty="0"/>
              <a:t> </a:t>
            </a:r>
            <a:r>
              <a:rPr lang="en-US" dirty="0"/>
              <a:t>Students come from all socio-economic, racial, and ethnic backgrounds and gain vital experience creating a multi-cultural community that deepens academic learning.</a:t>
            </a:r>
            <a:r>
              <a:rPr lang="en-US" dirty="0"/>
              <a:t> </a:t>
            </a:r>
          </a:p>
        </p:txBody>
      </p:sp>
    </p:spTree>
    <p:extLst>
      <p:ext uri="{BB962C8B-B14F-4D97-AF65-F5344CB8AC3E}">
        <p14:creationId xmlns:p14="http://schemas.microsoft.com/office/powerpoint/2010/main" val="4209953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CAS/BHS 2011-12</a:t>
            </a:r>
            <a:endParaRPr lang="en-US" dirty="0"/>
          </a:p>
        </p:txBody>
      </p:sp>
      <p:sp>
        <p:nvSpPr>
          <p:cNvPr id="3" name="Content Placeholder 2"/>
          <p:cNvSpPr>
            <a:spLocks noGrp="1"/>
          </p:cNvSpPr>
          <p:nvPr>
            <p:ph idx="1"/>
          </p:nvPr>
        </p:nvSpPr>
        <p:spPr>
          <a:xfrm>
            <a:off x="900112" y="1584008"/>
            <a:ext cx="7345363" cy="4685245"/>
          </a:xfrm>
        </p:spPr>
        <p:txBody>
          <a:bodyPr>
            <a:normAutofit fontScale="92500" lnSpcReduction="20000"/>
          </a:bodyPr>
          <a:lstStyle/>
          <a:p>
            <a:pPr marL="0" indent="0">
              <a:buNone/>
            </a:pPr>
            <a:r>
              <a:rPr lang="en-US" sz="2800" b="1" dirty="0" smtClean="0"/>
              <a:t>CAS </a:t>
            </a:r>
            <a:r>
              <a:rPr lang="en-US" sz="2800" b="1" dirty="0"/>
              <a:t>Ethnic </a:t>
            </a:r>
            <a:r>
              <a:rPr lang="en-US" sz="2800" b="1" dirty="0" smtClean="0"/>
              <a:t>Demographics</a:t>
            </a:r>
            <a:r>
              <a:rPr lang="en-US" sz="2800" dirty="0"/>
              <a:t/>
            </a:r>
            <a:br>
              <a:rPr lang="en-US" sz="2800" dirty="0"/>
            </a:br>
            <a:r>
              <a:rPr lang="en-US" sz="2800" dirty="0"/>
              <a:t>29% African-American</a:t>
            </a:r>
            <a:br>
              <a:rPr lang="en-US" sz="2800" dirty="0"/>
            </a:br>
            <a:r>
              <a:rPr lang="en-US" sz="2800" dirty="0"/>
              <a:t>23% White</a:t>
            </a:r>
            <a:br>
              <a:rPr lang="en-US" sz="2800" dirty="0"/>
            </a:br>
            <a:r>
              <a:rPr lang="en-US" sz="2800" dirty="0"/>
              <a:t>31% Hispanic</a:t>
            </a:r>
            <a:br>
              <a:rPr lang="en-US" sz="2800" dirty="0"/>
            </a:br>
            <a:r>
              <a:rPr lang="en-US" sz="2800" dirty="0"/>
              <a:t>13% </a:t>
            </a:r>
            <a:r>
              <a:rPr lang="en-US" sz="2800" dirty="0" smtClean="0"/>
              <a:t>Unknown/Mixed</a:t>
            </a:r>
            <a:r>
              <a:rPr lang="en-US" sz="2800" dirty="0"/>
              <a:t/>
            </a:r>
            <a:br>
              <a:rPr lang="en-US" sz="2800" dirty="0"/>
            </a:br>
            <a:r>
              <a:rPr lang="en-US" sz="2800" dirty="0"/>
              <a:t>  4% Asian American</a:t>
            </a:r>
          </a:p>
          <a:p>
            <a:pPr marL="0" indent="0">
              <a:buNone/>
            </a:pPr>
            <a:r>
              <a:rPr lang="en-US" sz="2800" b="1" dirty="0"/>
              <a:t>BHS </a:t>
            </a:r>
            <a:r>
              <a:rPr lang="en-US" sz="2800" b="1" dirty="0" smtClean="0"/>
              <a:t>Demographics</a:t>
            </a:r>
            <a:r>
              <a:rPr lang="en-US" sz="2800" dirty="0"/>
              <a:t/>
            </a:r>
            <a:br>
              <a:rPr lang="en-US" sz="2800" dirty="0"/>
            </a:br>
            <a:r>
              <a:rPr lang="en-US" sz="2800" dirty="0"/>
              <a:t>26% African-American</a:t>
            </a:r>
            <a:br>
              <a:rPr lang="en-US" sz="2800" dirty="0"/>
            </a:br>
            <a:r>
              <a:rPr lang="en-US" sz="2800" dirty="0"/>
              <a:t>39% White</a:t>
            </a:r>
            <a:br>
              <a:rPr lang="en-US" sz="2800" dirty="0"/>
            </a:br>
            <a:r>
              <a:rPr lang="en-US" sz="2800" dirty="0"/>
              <a:t>13% Hispanic</a:t>
            </a:r>
            <a:br>
              <a:rPr lang="en-US" sz="2800" dirty="0"/>
            </a:br>
            <a:r>
              <a:rPr lang="en-US" sz="2800" dirty="0"/>
              <a:t>11% </a:t>
            </a:r>
            <a:r>
              <a:rPr lang="en-US" sz="2800" dirty="0" smtClean="0"/>
              <a:t>Unknown/Mixed</a:t>
            </a:r>
            <a:r>
              <a:rPr lang="en-US" sz="2800" dirty="0"/>
              <a:t/>
            </a:r>
            <a:br>
              <a:rPr lang="en-US" sz="2800" dirty="0"/>
            </a:br>
            <a:r>
              <a:rPr lang="en-US" sz="2800" dirty="0"/>
              <a:t>  9% Asian </a:t>
            </a:r>
            <a:r>
              <a:rPr lang="en-US" sz="2800" dirty="0" smtClean="0"/>
              <a:t>American</a:t>
            </a:r>
            <a:r>
              <a:rPr lang="en-US" dirty="0"/>
              <a:t/>
            </a:r>
            <a:br>
              <a:rPr lang="en-US" dirty="0"/>
            </a:br>
            <a:endParaRPr lang="en-US" dirty="0"/>
          </a:p>
        </p:txBody>
      </p:sp>
    </p:spTree>
    <p:extLst>
      <p:ext uri="{BB962C8B-B14F-4D97-AF65-F5344CB8AC3E}">
        <p14:creationId xmlns:p14="http://schemas.microsoft.com/office/powerpoint/2010/main" val="1016518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244158"/>
            <a:ext cx="7345362" cy="993618"/>
          </a:xfrm>
        </p:spPr>
        <p:txBody>
          <a:bodyPr>
            <a:normAutofit/>
          </a:bodyPr>
          <a:lstStyle/>
          <a:p>
            <a:r>
              <a:rPr lang="en-US" sz="2600" dirty="0" smtClean="0"/>
              <a:t>Rosa Guzman, English teacher</a:t>
            </a:r>
            <a:endParaRPr lang="en-US" sz="2600"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19414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AMPS/BHS 2012</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99314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Lisa </a:t>
            </a:r>
            <a:r>
              <a:rPr lang="en-US" dirty="0" err="1" smtClean="0"/>
              <a:t>Delpit</a:t>
            </a:r>
            <a:r>
              <a:rPr lang="en-US" dirty="0" smtClean="0"/>
              <a:t> excerpt</a:t>
            </a:r>
            <a:br>
              <a:rPr lang="en-US" dirty="0" smtClean="0"/>
            </a:br>
            <a:r>
              <a:rPr lang="en-US" i="1" dirty="0" smtClean="0"/>
              <a:t>Other People’s Children</a:t>
            </a:r>
            <a:endParaRPr lang="en-US" dirty="0"/>
          </a:p>
        </p:txBody>
      </p:sp>
      <p:sp>
        <p:nvSpPr>
          <p:cNvPr id="3" name="Content Placeholder 2"/>
          <p:cNvSpPr>
            <a:spLocks noGrp="1"/>
          </p:cNvSpPr>
          <p:nvPr>
            <p:ph idx="1"/>
          </p:nvPr>
        </p:nvSpPr>
        <p:spPr/>
        <p:txBody>
          <a:bodyPr/>
          <a:lstStyle/>
          <a:p>
            <a:pPr marL="0" indent="0">
              <a:buNone/>
            </a:pPr>
            <a:r>
              <a:rPr lang="en-US" dirty="0"/>
              <a:t>In pairs or group of 3, read </a:t>
            </a:r>
            <a:r>
              <a:rPr lang="en-US" dirty="0" smtClean="0"/>
              <a:t>excerpt and discuss </a:t>
            </a:r>
            <a:r>
              <a:rPr lang="en-US" dirty="0"/>
              <a:t>cultural capital and </a:t>
            </a:r>
            <a:r>
              <a:rPr lang="en-US" dirty="0" smtClean="0"/>
              <a:t>the culture of power:</a:t>
            </a:r>
          </a:p>
          <a:p>
            <a:r>
              <a:rPr lang="en-US" dirty="0" smtClean="0"/>
              <a:t>What do these terms mean </a:t>
            </a:r>
            <a:r>
              <a:rPr lang="en-US" dirty="0"/>
              <a:t>to you? </a:t>
            </a:r>
            <a:endParaRPr lang="en-US" dirty="0" smtClean="0"/>
          </a:p>
          <a:p>
            <a:r>
              <a:rPr lang="en-US" dirty="0" smtClean="0"/>
              <a:t>How </a:t>
            </a:r>
            <a:r>
              <a:rPr lang="en-US" dirty="0"/>
              <a:t>do you see it in the classroom? </a:t>
            </a:r>
            <a:endParaRPr lang="en-US" dirty="0" smtClean="0"/>
          </a:p>
          <a:p>
            <a:r>
              <a:rPr lang="en-US" dirty="0" smtClean="0"/>
              <a:t>Make </a:t>
            </a:r>
            <a:r>
              <a:rPr lang="en-US" dirty="0"/>
              <a:t>a list of the cultural capital that makes a difference in a student’s success.</a:t>
            </a:r>
            <a:r>
              <a:rPr lang="en-US" dirty="0"/>
              <a:t/>
            </a:r>
            <a:br>
              <a:rPr lang="en-US" dirty="0"/>
            </a:br>
            <a:endParaRPr lang="en-US" dirty="0"/>
          </a:p>
        </p:txBody>
      </p:sp>
    </p:spTree>
    <p:extLst>
      <p:ext uri="{BB962C8B-B14F-4D97-AF65-F5344CB8AC3E}">
        <p14:creationId xmlns:p14="http://schemas.microsoft.com/office/powerpoint/2010/main" val="1783044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13781693"/>
              </p:ext>
            </p:extLst>
          </p:nvPr>
        </p:nvGraphicFramePr>
        <p:xfrm>
          <a:off x="900113" y="2133599"/>
          <a:ext cx="7345362" cy="4114799"/>
        </p:xfrm>
        <a:graphic>
          <a:graphicData uri="http://schemas.openxmlformats.org/drawingml/2006/table">
            <a:tbl>
              <a:tblPr firstRow="1" bandRow="1">
                <a:tableStyleId>{5C22544A-7EE6-4342-B048-85BDC9FD1C3A}</a:tableStyleId>
              </a:tblPr>
              <a:tblGrid>
                <a:gridCol w="3672681"/>
                <a:gridCol w="3672681"/>
              </a:tblGrid>
              <a:tr h="3942753">
                <a:tc>
                  <a:txBody>
                    <a:bodyPr/>
                    <a:lstStyle/>
                    <a:p>
                      <a:r>
                        <a:rPr lang="en-US" sz="2200" b="0" i="0" u="none" strike="noStrike" kern="1200" dirty="0" smtClean="0">
                          <a:solidFill>
                            <a:schemeClr val="lt1"/>
                          </a:solidFill>
                          <a:effectLst/>
                          <a:latin typeface="+mn-lt"/>
                          <a:ea typeface="+mn-ea"/>
                          <a:cs typeface="+mn-cs"/>
                        </a:rPr>
                        <a:t>cultural capital</a:t>
                      </a:r>
                      <a:r>
                        <a:rPr lang="en-US" sz="2200" b="0" dirty="0" smtClean="0"/>
                        <a:t/>
                      </a:r>
                      <a:br>
                        <a:rPr lang="en-US" sz="2200" b="0" dirty="0" smtClean="0"/>
                      </a:br>
                      <a:r>
                        <a:rPr lang="en-US" sz="2200" b="0" i="0" u="none" strike="noStrike" kern="1200" dirty="0" smtClean="0">
                          <a:solidFill>
                            <a:schemeClr val="lt1"/>
                          </a:solidFill>
                          <a:effectLst/>
                          <a:latin typeface="+mn-lt"/>
                          <a:ea typeface="+mn-ea"/>
                          <a:cs typeface="+mn-cs"/>
                        </a:rPr>
                        <a:t>culture of power</a:t>
                      </a:r>
                      <a:r>
                        <a:rPr lang="en-US" sz="2200" b="0" dirty="0" smtClean="0"/>
                        <a:t/>
                      </a:r>
                      <a:br>
                        <a:rPr lang="en-US" sz="2200" b="0" dirty="0" smtClean="0"/>
                      </a:br>
                      <a:r>
                        <a:rPr lang="en-US" sz="2200" b="0" i="0" u="none" strike="noStrike" kern="1200" dirty="0" smtClean="0">
                          <a:solidFill>
                            <a:schemeClr val="lt1"/>
                          </a:solidFill>
                          <a:effectLst/>
                          <a:latin typeface="+mn-lt"/>
                          <a:ea typeface="+mn-ea"/>
                          <a:cs typeface="+mn-cs"/>
                        </a:rPr>
                        <a:t>access</a:t>
                      </a:r>
                      <a:r>
                        <a:rPr lang="en-US" sz="2200" b="0" dirty="0" smtClean="0"/>
                        <a:t/>
                      </a:r>
                      <a:br>
                        <a:rPr lang="en-US" sz="2200" b="0" dirty="0" smtClean="0"/>
                      </a:br>
                      <a:r>
                        <a:rPr lang="en-US" sz="2200" b="0" i="0" u="none" strike="noStrike" kern="1200" dirty="0" smtClean="0">
                          <a:solidFill>
                            <a:schemeClr val="lt1"/>
                          </a:solidFill>
                          <a:effectLst/>
                          <a:latin typeface="+mn-lt"/>
                          <a:ea typeface="+mn-ea"/>
                          <a:cs typeface="+mn-cs"/>
                        </a:rPr>
                        <a:t>oppression</a:t>
                      </a:r>
                      <a:r>
                        <a:rPr lang="en-US" sz="2200" b="0" dirty="0" smtClean="0"/>
                        <a:t/>
                      </a:r>
                      <a:br>
                        <a:rPr lang="en-US" sz="2200" b="0" dirty="0" smtClean="0"/>
                      </a:br>
                      <a:r>
                        <a:rPr lang="en-US" sz="2200" b="0" i="0" u="none" strike="noStrike" kern="1200" dirty="0" smtClean="0">
                          <a:solidFill>
                            <a:schemeClr val="lt1"/>
                          </a:solidFill>
                          <a:effectLst/>
                          <a:latin typeface="+mn-lt"/>
                          <a:ea typeface="+mn-ea"/>
                          <a:cs typeface="+mn-cs"/>
                        </a:rPr>
                        <a:t>banking method</a:t>
                      </a:r>
                      <a:r>
                        <a:rPr lang="en-US" sz="2200" b="0" dirty="0" smtClean="0"/>
                        <a:t/>
                      </a:r>
                      <a:br>
                        <a:rPr lang="en-US" sz="2200" b="0" dirty="0" smtClean="0"/>
                      </a:br>
                      <a:r>
                        <a:rPr lang="en-US" sz="2200" b="0" i="0" u="none" strike="noStrike" kern="1200" dirty="0" smtClean="0">
                          <a:solidFill>
                            <a:schemeClr val="lt1"/>
                          </a:solidFill>
                          <a:effectLst/>
                          <a:latin typeface="+mn-lt"/>
                          <a:ea typeface="+mn-ea"/>
                          <a:cs typeface="+mn-cs"/>
                        </a:rPr>
                        <a:t>authentic liberation</a:t>
                      </a:r>
                      <a:r>
                        <a:rPr lang="en-US" sz="2200" b="0" dirty="0" smtClean="0"/>
                        <a:t/>
                      </a:r>
                      <a:br>
                        <a:rPr lang="en-US" sz="2200" b="0" dirty="0" smtClean="0"/>
                      </a:br>
                      <a:r>
                        <a:rPr lang="en-US" sz="2200" b="0" i="0" u="none" strike="noStrike" kern="1200" dirty="0" smtClean="0">
                          <a:solidFill>
                            <a:schemeClr val="lt1"/>
                          </a:solidFill>
                          <a:effectLst/>
                          <a:latin typeface="+mn-lt"/>
                          <a:ea typeface="+mn-ea"/>
                          <a:cs typeface="+mn-cs"/>
                        </a:rPr>
                        <a:t>problem posing education</a:t>
                      </a:r>
                      <a:r>
                        <a:rPr lang="en-US" sz="2200" b="0" dirty="0" smtClean="0"/>
                        <a:t/>
                      </a:r>
                      <a:br>
                        <a:rPr lang="en-US" sz="2200" b="0" dirty="0" smtClean="0"/>
                      </a:br>
                      <a:r>
                        <a:rPr lang="en-US" sz="2200" b="0" i="0" u="none" strike="noStrike" kern="1200" dirty="0" smtClean="0">
                          <a:solidFill>
                            <a:schemeClr val="lt1"/>
                          </a:solidFill>
                          <a:effectLst/>
                          <a:latin typeface="+mn-lt"/>
                          <a:ea typeface="+mn-ea"/>
                          <a:cs typeface="+mn-cs"/>
                        </a:rPr>
                        <a:t>the common school</a:t>
                      </a:r>
                      <a:r>
                        <a:rPr lang="en-US" sz="2200" b="0" dirty="0" smtClean="0"/>
                        <a:t/>
                      </a:r>
                      <a:br>
                        <a:rPr lang="en-US" sz="2200" b="0" dirty="0" smtClean="0"/>
                      </a:br>
                      <a:r>
                        <a:rPr lang="en-US" sz="2200" b="0" i="0" u="none" strike="noStrike" kern="1200" dirty="0" smtClean="0">
                          <a:solidFill>
                            <a:schemeClr val="lt1"/>
                          </a:solidFill>
                          <a:effectLst/>
                          <a:latin typeface="+mn-lt"/>
                          <a:ea typeface="+mn-ea"/>
                          <a:cs typeface="+mn-cs"/>
                        </a:rPr>
                        <a:t>pedagogy</a:t>
                      </a:r>
                      <a:r>
                        <a:rPr lang="en-US" sz="2200" b="0" dirty="0" smtClean="0"/>
                        <a:t/>
                      </a:r>
                      <a:br>
                        <a:rPr lang="en-US" sz="2200" b="0" dirty="0" smtClean="0"/>
                      </a:br>
                      <a:r>
                        <a:rPr lang="en-US" sz="2200" b="0" i="0" u="none" strike="noStrike" kern="1200" dirty="0" smtClean="0">
                          <a:solidFill>
                            <a:schemeClr val="lt1"/>
                          </a:solidFill>
                          <a:effectLst/>
                          <a:latin typeface="+mn-lt"/>
                          <a:ea typeface="+mn-ea"/>
                          <a:cs typeface="+mn-cs"/>
                        </a:rPr>
                        <a:t>the factory model</a:t>
                      </a:r>
                    </a:p>
                    <a:p>
                      <a:r>
                        <a:rPr lang="en-US" sz="2200" b="0" i="0" u="none" strike="noStrike" kern="1200" dirty="0" smtClean="0">
                          <a:solidFill>
                            <a:schemeClr val="lt1"/>
                          </a:solidFill>
                          <a:effectLst/>
                          <a:latin typeface="+mn-lt"/>
                          <a:ea typeface="+mn-ea"/>
                          <a:cs typeface="+mn-cs"/>
                        </a:rPr>
                        <a:t>standardization</a:t>
                      </a:r>
                      <a:r>
                        <a:rPr lang="en-US" sz="2200" b="0" dirty="0" smtClean="0"/>
                        <a:t/>
                      </a:r>
                      <a:br>
                        <a:rPr lang="en-US" sz="2200" b="0" dirty="0" smtClean="0"/>
                      </a:br>
                      <a:endParaRPr lang="en-US" sz="2200" b="0" dirty="0"/>
                    </a:p>
                  </a:txBody>
                  <a:tcPr/>
                </a:tc>
                <a:tc>
                  <a:txBody>
                    <a:bodyPr/>
                    <a:lstStyle/>
                    <a:p>
                      <a:r>
                        <a:rPr lang="en-US" sz="2200" b="0" dirty="0" smtClean="0"/>
                        <a:t>divergent</a:t>
                      </a:r>
                      <a:r>
                        <a:rPr lang="en-US" sz="2200" b="0" baseline="0" dirty="0" smtClean="0"/>
                        <a:t> thinking</a:t>
                      </a:r>
                    </a:p>
                    <a:p>
                      <a:r>
                        <a:rPr lang="en-US" sz="2200" b="0" baseline="0" dirty="0" smtClean="0"/>
                        <a:t>equity</a:t>
                      </a:r>
                    </a:p>
                    <a:p>
                      <a:r>
                        <a:rPr lang="en-US" sz="2200" b="0" baseline="0" dirty="0" smtClean="0"/>
                        <a:t>tracking</a:t>
                      </a:r>
                    </a:p>
                    <a:p>
                      <a:r>
                        <a:rPr lang="en-US" sz="2200" b="0" baseline="0" dirty="0" smtClean="0"/>
                        <a:t>heterogeneity</a:t>
                      </a:r>
                    </a:p>
                    <a:p>
                      <a:r>
                        <a:rPr lang="en-US" sz="2200" b="0" baseline="0" dirty="0" smtClean="0"/>
                        <a:t>segregation</a:t>
                      </a:r>
                    </a:p>
                    <a:p>
                      <a:r>
                        <a:rPr lang="en-US" sz="2200" b="0" baseline="0" dirty="0" smtClean="0"/>
                        <a:t>integration</a:t>
                      </a:r>
                    </a:p>
                    <a:p>
                      <a:r>
                        <a:rPr lang="en-US" sz="2200" b="0" baseline="0" dirty="0" smtClean="0"/>
                        <a:t>the achievement gap</a:t>
                      </a:r>
                    </a:p>
                    <a:p>
                      <a:r>
                        <a:rPr lang="en-US" sz="2200" b="0" baseline="0" dirty="0" smtClean="0"/>
                        <a:t>the equity gap</a:t>
                      </a:r>
                    </a:p>
                    <a:p>
                      <a:r>
                        <a:rPr lang="en-US" sz="2200" b="0" baseline="0" dirty="0" smtClean="0"/>
                        <a:t>meritocracy</a:t>
                      </a:r>
                    </a:p>
                    <a:p>
                      <a:r>
                        <a:rPr lang="en-US" sz="2200" b="0" baseline="0" dirty="0" smtClean="0"/>
                        <a:t>institutional racism</a:t>
                      </a:r>
                    </a:p>
                    <a:p>
                      <a:endParaRPr lang="en-US" sz="2200" b="0" baseline="0" dirty="0" smtClean="0"/>
                    </a:p>
                    <a:p>
                      <a:endParaRPr lang="en-US" sz="2200" b="0" dirty="0"/>
                    </a:p>
                  </a:txBody>
                  <a:tcPr/>
                </a:tc>
              </a:tr>
            </a:tbl>
          </a:graphicData>
        </a:graphic>
      </p:graphicFrame>
    </p:spTree>
    <p:extLst>
      <p:ext uri="{BB962C8B-B14F-4D97-AF65-F5344CB8AC3E}">
        <p14:creationId xmlns:p14="http://schemas.microsoft.com/office/powerpoint/2010/main" val="1881018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a:t>
            </a:r>
            <a:endParaRPr lang="en-US" dirty="0"/>
          </a:p>
        </p:txBody>
      </p:sp>
      <p:sp>
        <p:nvSpPr>
          <p:cNvPr id="3" name="Content Placeholder 2"/>
          <p:cNvSpPr>
            <a:spLocks noGrp="1"/>
          </p:cNvSpPr>
          <p:nvPr>
            <p:ph idx="1"/>
          </p:nvPr>
        </p:nvSpPr>
        <p:spPr/>
        <p:txBody>
          <a:bodyPr>
            <a:normAutofit lnSpcReduction="10000"/>
          </a:bodyPr>
          <a:lstStyle/>
          <a:p>
            <a:r>
              <a:rPr lang="en-US" smtClean="0"/>
              <a:t>Socratic </a:t>
            </a:r>
            <a:r>
              <a:rPr lang="en-US" dirty="0"/>
              <a:t>Seminar (Collaboration with other classes</a:t>
            </a:r>
            <a:r>
              <a:rPr lang="en-US" dirty="0" smtClean="0"/>
              <a:t>)</a:t>
            </a:r>
          </a:p>
          <a:p>
            <a:r>
              <a:rPr lang="en-US" dirty="0" smtClean="0"/>
              <a:t>Annotation</a:t>
            </a:r>
          </a:p>
          <a:p>
            <a:r>
              <a:rPr lang="en-US" dirty="0" smtClean="0"/>
              <a:t>Group </a:t>
            </a:r>
            <a:r>
              <a:rPr lang="en-US" dirty="0"/>
              <a:t>work with roles to dissect the text (word seeker, discussion leader, line finder, summarizer, </a:t>
            </a:r>
            <a:r>
              <a:rPr lang="en-US" dirty="0" err="1"/>
              <a:t>etc</a:t>
            </a:r>
            <a:r>
              <a:rPr lang="en-US" dirty="0" smtClean="0"/>
              <a:t>)</a:t>
            </a:r>
          </a:p>
          <a:p>
            <a:r>
              <a:rPr lang="en-US" dirty="0" smtClean="0"/>
              <a:t>Exit tickets</a:t>
            </a:r>
          </a:p>
          <a:p>
            <a:r>
              <a:rPr lang="en-US" dirty="0" smtClean="0"/>
              <a:t>Persuasive &amp; Synthesis Essays</a:t>
            </a:r>
            <a:r>
              <a:rPr lang="en-US" dirty="0"/>
              <a:t/>
            </a:r>
            <a:br>
              <a:rPr lang="en-US" dirty="0"/>
            </a:br>
            <a:endParaRPr lang="en-US" dirty="0"/>
          </a:p>
        </p:txBody>
      </p:sp>
    </p:spTree>
    <p:extLst>
      <p:ext uri="{BB962C8B-B14F-4D97-AF65-F5344CB8AC3E}">
        <p14:creationId xmlns:p14="http://schemas.microsoft.com/office/powerpoint/2010/main" val="36180674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majorFont>
      <a:minorFont>
        <a:latin typeface="Calisto MT"/>
        <a:ea typeface=""/>
        <a:cs typeface=""/>
        <a:font script="Jpan" typeface="ＭＳ 明朝"/>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63</TotalTime>
  <Words>266</Words>
  <Application>Microsoft Macintosh PowerPoint</Application>
  <PresentationFormat>On-screen Show (4:3)</PresentationFormat>
  <Paragraphs>40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Capital</vt:lpstr>
      <vt:lpstr>Empowering Students of Color Through Powerful Texts</vt:lpstr>
      <vt:lpstr>Changing Education Paradigms</vt:lpstr>
      <vt:lpstr> Amy Crawford, English teacher  </vt:lpstr>
      <vt:lpstr>CAS/BHS 2011-12</vt:lpstr>
      <vt:lpstr>Rosa Guzman, English teacher</vt:lpstr>
      <vt:lpstr>AMPS/BHS 2012</vt:lpstr>
      <vt:lpstr>Lisa Delpit excerpt Other People’s Children</vt:lpstr>
      <vt:lpstr>terminology</vt:lpstr>
      <vt:lpstr>Strategies</vt:lpstr>
      <vt:lpstr>Assignments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Empowering Students of Color Through Powerful Texts</dc:title>
  <dc:creator>AE Crawford</dc:creator>
  <cp:lastModifiedBy>AE Crawford</cp:lastModifiedBy>
  <cp:revision>10</cp:revision>
  <dcterms:created xsi:type="dcterms:W3CDTF">2013-03-07T01:44:40Z</dcterms:created>
  <dcterms:modified xsi:type="dcterms:W3CDTF">2013-03-07T02:48:17Z</dcterms:modified>
</cp:coreProperties>
</file>